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914400" y="2516624"/>
            <a:ext cx="7315200" cy="2595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914400" y="5166530"/>
            <a:ext cx="7315200" cy="1144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 rot="5400000">
            <a:off x="2802236" y="881996"/>
            <a:ext cx="3539527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 rot="5400000">
            <a:off x="4752423" y="3322686"/>
            <a:ext cx="4484454" cy="14924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 rot="5400000">
            <a:off x="1233035" y="1448198"/>
            <a:ext cx="4484454" cy="5241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914400" y="5017572"/>
            <a:ext cx="7315200" cy="12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914400" y="3865097"/>
            <a:ext cx="7315200" cy="10984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idx="10" type="dt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914400" y="2743200"/>
            <a:ext cx="3566160" cy="3593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681728" y="2743200"/>
            <a:ext cx="3566160" cy="3595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idx="1" type="body"/>
          </p:nvPr>
        </p:nvSpPr>
        <p:spPr>
          <a:xfrm>
            <a:off x="1116348" y="2743200"/>
            <a:ext cx="3364992" cy="6217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885144" y="2743200"/>
            <a:ext cx="3362062" cy="6217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4" name="Google Shape;44;p6"/>
          <p:cNvSpPr txBox="1"/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914400" y="3383280"/>
            <a:ext cx="3566160" cy="2953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4681727" y="3383280"/>
            <a:ext cx="3566160" cy="2953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0" type="dt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914400" y="1825362"/>
            <a:ext cx="2950936" cy="21730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021752" y="1826709"/>
            <a:ext cx="4207848" cy="4476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17500" lvl="3" marL="18288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SzPts val="1400"/>
              <a:buChar char="▪"/>
              <a:defRPr sz="14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914400" y="4061095"/>
            <a:ext cx="2950936" cy="2245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4400" y="1828800"/>
            <a:ext cx="2953512" cy="21762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/>
          <p:nvPr>
            <p:ph idx="2" type="pic"/>
          </p:nvPr>
        </p:nvSpPr>
        <p:spPr>
          <a:xfrm>
            <a:off x="4191000" y="2286000"/>
            <a:ext cx="4038600" cy="335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0" dir="5400000" dist="31750" endA="0" endPos="30000" fadeDir="5400000" kx="0" rotWithShape="0" algn="bl" stA="30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914400" y="4059936"/>
            <a:ext cx="2953512" cy="2249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42C32"/>
            </a:gs>
            <a:gs pos="65000">
              <a:srgbClr val="272F36"/>
            </a:gs>
            <a:gs pos="100000">
              <a:srgbClr val="5F6773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7314415" y="548797"/>
            <a:ext cx="941203" cy="301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4788024" y="1268760"/>
            <a:ext cx="3888432" cy="41044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20"/>
              <a:buFont typeface="Arial"/>
              <a:buNone/>
            </a:pPr>
            <a:r>
              <a:rPr lang="ru-RU" sz="4320"/>
              <a:t>Примеры игр на слушании музыки с помощью конструктора лего</a:t>
            </a:r>
            <a:endParaRPr sz="4320"/>
          </a:p>
        </p:txBody>
      </p:sp>
      <p:pic>
        <p:nvPicPr>
          <p:cNvPr descr="https://sun9-63.userapi.com/c857528/v857528019/cf7f3/y_NFSxV1E10.jpg"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434042"/>
            <a:ext cx="3975162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827584" y="476672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ru-RU"/>
              <a:t>«Многоэтажки»</a:t>
            </a:r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467544" y="1844824"/>
            <a:ext cx="8208912" cy="4248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ru-RU" sz="2800"/>
              <a:t>Музыкальная форма</a:t>
            </a:r>
            <a:endParaRPr/>
          </a:p>
          <a:p>
            <a:pPr indent="0" lvl="0" marL="45720" rtl="0" algn="ctr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ru-RU" sz="2800"/>
              <a:t>В зависимости от формы звучащего произведения дети строят одноэтажное или многоэтажное здание (в соответствии количеству частей)</a:t>
            </a:r>
            <a:endParaRPr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899592" y="692696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ru-RU"/>
              <a:t>Где мы оказались?</a:t>
            </a:r>
            <a:endParaRPr/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899592" y="2132856"/>
            <a:ext cx="7315200" cy="3888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ru-RU" sz="2800"/>
              <a:t>Жанры</a:t>
            </a:r>
            <a:endParaRPr/>
          </a:p>
          <a:p>
            <a:pPr indent="-182880" lvl="0" marL="228600" rtl="0" algn="ctr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ru-RU" sz="2800"/>
              <a:t>Если звучит марш – строим площадь, танк и т.д.</a:t>
            </a:r>
            <a:endParaRPr/>
          </a:p>
          <a:p>
            <a:pPr indent="-182880" lvl="0" marL="228600" rtl="0" algn="ctr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ru-RU" sz="2800"/>
              <a:t>Если звучит песня – строим концертный зал со сценой, микрофон и т.д.</a:t>
            </a:r>
            <a:endParaRPr/>
          </a:p>
          <a:p>
            <a:pPr indent="-182880" lvl="0" marL="228600" rtl="0" algn="ctr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ru-RU" sz="2800"/>
              <a:t>Если звучит танцевальная музыка – строим театр, </a:t>
            </a: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56" name="Google Shape;156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2041786"/>
            <a:ext cx="3844494" cy="2891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008" y="1205880"/>
            <a:ext cx="3445008" cy="458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899592" y="332656"/>
            <a:ext cx="7315200" cy="794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ru-RU"/>
              <a:t>Гость</a:t>
            </a:r>
            <a:endParaRPr/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827584" y="1700808"/>
            <a:ext cx="7315200" cy="4536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/>
              <a:t>	 </a:t>
            </a:r>
            <a:endParaRPr/>
          </a:p>
        </p:txBody>
      </p:sp>
      <p:sp>
        <p:nvSpPr>
          <p:cNvPr id="164" name="Google Shape;164;p25"/>
          <p:cNvSpPr txBox="1"/>
          <p:nvPr/>
        </p:nvSpPr>
        <p:spPr>
          <a:xfrm>
            <a:off x="899592" y="1196752"/>
            <a:ext cx="7315200" cy="518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b="0" i="1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Штрихи</a:t>
            </a:r>
            <a:endParaRPr/>
          </a:p>
          <a:p>
            <a:pPr indent="-182880" lvl="0" marL="228600" marR="0" rtl="0" algn="ctr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Представляем, что нам нужно построить большую стену, чтоб защититься от незваных гостей. Используем Штрихи звучащего произведения, чтоб создать стену. Легато – низкая волнообразная стена, Стаккато – высокие шпили и т.д.</a:t>
            </a:r>
            <a:endParaRPr/>
          </a:p>
          <a:p>
            <a:pPr indent="-182880" lvl="0" marL="228600" marR="0" rtl="0" algn="ctr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логического завершения этой игры нужно включить следующее произведение с названием или картинкой «гостя», который хочет перелезть через стену. (Полет шмеля, Баба Яга)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70" name="Google Shape;170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980728"/>
            <a:ext cx="6797836" cy="511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899592" y="332656"/>
            <a:ext cx="7315200" cy="794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ru-RU"/>
              <a:t>Завод</a:t>
            </a:r>
            <a:endParaRPr/>
          </a:p>
        </p:txBody>
      </p:sp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827584" y="1700808"/>
            <a:ext cx="7315200" cy="4536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/>
              <a:t>	 </a:t>
            </a:r>
            <a:endParaRPr/>
          </a:p>
        </p:txBody>
      </p:sp>
      <p:sp>
        <p:nvSpPr>
          <p:cNvPr id="177" name="Google Shape;177;p27"/>
          <p:cNvSpPr txBox="1"/>
          <p:nvPr/>
        </p:nvSpPr>
        <p:spPr>
          <a:xfrm>
            <a:off x="899592" y="1196752"/>
            <a:ext cx="7315200" cy="518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b="0" i="1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Размер</a:t>
            </a:r>
            <a:endParaRPr/>
          </a:p>
          <a:p>
            <a:pPr indent="-182880" lvl="0" marL="228600" marR="0" rtl="0" algn="ctr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Дети строят завод, количество станков в котором соответствует размеру</a:t>
            </a:r>
            <a:endParaRPr/>
          </a:p>
          <a:p>
            <a:pPr indent="-182880" lvl="0" marL="228600" marR="0" rtl="0" algn="ctr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сильной доли используется большой станок.</a:t>
            </a:r>
            <a:endParaRPr/>
          </a:p>
          <a:p>
            <a:pPr indent="-182880" lvl="0" marL="228600" marR="0" rtl="0" algn="ctr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 время слушания дети извлекают звук из станка нужной доли. (По группам. Можно одну группу на каждый станок, можно внутри каждой группы построить целый завод.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899592" y="332656"/>
            <a:ext cx="7315200" cy="794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ru-RU"/>
              <a:t>Музыкальный путь</a:t>
            </a:r>
            <a:endParaRPr/>
          </a:p>
        </p:txBody>
      </p:sp>
      <p:sp>
        <p:nvSpPr>
          <p:cNvPr id="183" name="Google Shape;183;p28"/>
          <p:cNvSpPr txBox="1"/>
          <p:nvPr>
            <p:ph idx="1" type="body"/>
          </p:nvPr>
        </p:nvSpPr>
        <p:spPr>
          <a:xfrm>
            <a:off x="827584" y="1700808"/>
            <a:ext cx="7315200" cy="4536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/>
              <a:t>	 </a:t>
            </a:r>
            <a:endParaRPr/>
          </a:p>
        </p:txBody>
      </p:sp>
      <p:sp>
        <p:nvSpPr>
          <p:cNvPr id="184" name="Google Shape;184;p28"/>
          <p:cNvSpPr txBox="1"/>
          <p:nvPr/>
        </p:nvSpPr>
        <p:spPr>
          <a:xfrm>
            <a:off x="899592" y="1196752"/>
            <a:ext cx="7315200" cy="518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marR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</a:pPr>
            <a:r>
              <a:rPr b="0" i="1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Мелодия</a:t>
            </a:r>
            <a:endParaRPr/>
          </a:p>
          <a:p>
            <a:pPr indent="-182880" lvl="0" marL="228600" marR="0" rtl="0" algn="ctr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помощью лего выкладываем дорожки, символизирующие характер музыки.</a:t>
            </a:r>
            <a:endParaRPr/>
          </a:p>
          <a:p>
            <a:pPr indent="-182880" lvl="0" marL="228600" marR="0" rtl="0" algn="ctr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Эту игру можно провести в формате «угадай характер мелодии по дорожке»</a:t>
            </a:r>
            <a:endParaRPr/>
          </a:p>
          <a:p>
            <a:pPr indent="-182880" lvl="0" marL="228600" marR="0" rtl="0" algn="ctr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▪"/>
            </a:pPr>
            <a:r>
              <a:rPr b="0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При повторном воспроизведении один ребенок может пройти по дорожке.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914400" y="836713"/>
            <a:ext cx="7315200" cy="14401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ru-RU"/>
              <a:t>Домик для песенки</a:t>
            </a:r>
            <a:br>
              <a:rPr lang="ru-RU"/>
            </a:b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914400" y="1844825"/>
            <a:ext cx="7315200" cy="432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rtl="0" algn="ctr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i="1" lang="ru-RU"/>
              <a:t>МАЖОР-МИНОР</a:t>
            </a:r>
            <a:endParaRPr/>
          </a:p>
          <a:p>
            <a:pPr indent="-182880" lvl="0" marL="228600" rtl="0" algn="l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ru-RU" sz="2800"/>
              <a:t>Слушаем пьеску</a:t>
            </a:r>
            <a:endParaRPr/>
          </a:p>
          <a:p>
            <a:pPr indent="-182880" lvl="0" marL="228600" rtl="0" algn="l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ru-RU" sz="2800"/>
              <a:t>Определяем лад</a:t>
            </a:r>
            <a:endParaRPr/>
          </a:p>
          <a:p>
            <a:pPr indent="-182880" lvl="0" marL="228600" rtl="0" algn="l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ru-RU" sz="2800"/>
              <a:t>Строим домик для песенки</a:t>
            </a:r>
            <a:endParaRPr sz="2800"/>
          </a:p>
          <a:p>
            <a:pPr indent="-5079" lvl="0" marL="22860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4572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ru-RU" sz="2800"/>
              <a:t>Можно привлечь одного ребенка, можно разделить детей по микрогруппам. По окончании постройки проговариваем, почему дом именно такой расцветки.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332656"/>
            <a:ext cx="5038617" cy="37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3968" y="3068960"/>
            <a:ext cx="4705501" cy="3538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914400" y="692697"/>
            <a:ext cx="7315200" cy="79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ru-RU"/>
              <a:t>Посели песенку в домик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899592" y="1556792"/>
            <a:ext cx="7315200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ru-RU" sz="2800"/>
              <a:t>Мажор-минор</a:t>
            </a:r>
            <a:endParaRPr/>
          </a:p>
          <a:p>
            <a:pPr indent="0" lvl="0" marL="4572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ru-RU" sz="2800"/>
              <a:t>Делим детей на микрогруппы, каждая из них строит дом для мажорной или минорной пьески.</a:t>
            </a:r>
            <a:endParaRPr/>
          </a:p>
          <a:p>
            <a:pPr indent="0" lvl="0" marL="4572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ru-RU" sz="2800"/>
              <a:t>Звучат музыкальные фрагметы, дети определяют лад и определяют, в какой домик лучше заселить пьеску.</a:t>
            </a:r>
            <a:endParaRPr/>
          </a:p>
          <a:p>
            <a:pPr indent="-182880" lvl="0" marL="228600" rtl="0" algn="l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ru-RU" sz="2800"/>
              <a:t>Можно перебегать от домика к домику </a:t>
            </a:r>
            <a:endParaRPr/>
          </a:p>
          <a:p>
            <a:pPr indent="-182880" lvl="0" marL="228600" rtl="0" algn="l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ru-RU" sz="2800"/>
              <a:t>Можно поднимать руки той микрогруппе, у которой домик подходящий и т.д.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611560" y="188640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b="1" lang="ru-RU"/>
              <a:t>«Лего – настроение»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611560" y="1412776"/>
            <a:ext cx="7315200" cy="4752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ru-RU" sz="2800"/>
              <a:t>Мажор - минор</a:t>
            </a:r>
            <a:endParaRPr/>
          </a:p>
          <a:p>
            <a:pPr indent="0" lvl="0" marL="4572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ru-RU" sz="2800"/>
              <a:t>Дети делятся на группы, Звучит музыкальная подборка. Если произведение мажорное – дети выкладывают веселую улыбочку, если минорное – грустную.</a:t>
            </a:r>
            <a:endParaRPr/>
          </a:p>
          <a:p>
            <a:pPr indent="0" lvl="0" marL="457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45720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5076053" y="4437112"/>
            <a:ext cx="2548981" cy="191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9672" y="4437112"/>
            <a:ext cx="2548979" cy="1916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914400" y="620689"/>
            <a:ext cx="7315200" cy="792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b="1" lang="ru-RU"/>
              <a:t>«Повторялки»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914400" y="1772816"/>
            <a:ext cx="7315200" cy="453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/>
              <a:t>	</a:t>
            </a:r>
            <a:r>
              <a:rPr i="1" lang="ru-RU" sz="2800"/>
              <a:t>Музыкальная форма</a:t>
            </a:r>
            <a:endParaRPr/>
          </a:p>
          <a:p>
            <a:pPr indent="0" lvl="0" marL="4572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ru-RU" sz="2800"/>
              <a:t>	При первом прослушивании дети совместно строят домики в соответствии с количеством частей или куплетов/припевов или рефренов/эпизодов. </a:t>
            </a:r>
            <a:endParaRPr/>
          </a:p>
          <a:p>
            <a:pPr indent="0" lvl="0" marL="45720" rtl="0" algn="l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ru-RU" sz="2800"/>
              <a:t>	При повторном прослушивании переходят от домика к домику, и, если возвращаются к повторившейся части - достраивают на доме еще один этаж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26" name="Google Shape;126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980728"/>
            <a:ext cx="6702081" cy="5039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899592" y="476672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ru-RU"/>
              <a:t>«Молчаливые загадки»</a:t>
            </a:r>
            <a:endParaRPr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899592" y="1772816"/>
            <a:ext cx="7315200" cy="4464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ru-RU" sz="2800"/>
              <a:t>Комплексная игра</a:t>
            </a:r>
            <a:endParaRPr/>
          </a:p>
          <a:p>
            <a:pPr indent="0" lvl="0" marL="45720" rtl="0" algn="ctr"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ru-RU" sz="2800"/>
              <a:t>Дети делятся на две группы. Одна группа строит дом. Вторая внимательно его осматривает и называет как можно больше музыкальных характеристик, спрятанных в этом домике. По названным характеристикам педагог может быстро подобрать произведение и включить его для проверки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38" name="Google Shape;138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7704" y="836712"/>
            <a:ext cx="5472608" cy="5502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Перспектива">
  <a:themeElements>
    <a:clrScheme name="Перспектива">
      <a:dk1>
        <a:srgbClr val="000000"/>
      </a:dk1>
      <a:lt1>
        <a:srgbClr val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