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9" name="Google Shape;39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3" name="Google Shape;63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4" name="Google Shape;64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7144"/>
            <a:ext cx="9144000" cy="6844954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2" name="Google Shape;72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1"/>
            <a:ext cx="9144000" cy="683699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16" name="Google Shape;16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56376" y="26394"/>
            <a:ext cx="1187624" cy="104947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 txBox="1"/>
          <p:nvPr>
            <p:ph type="title"/>
          </p:nvPr>
        </p:nvSpPr>
        <p:spPr>
          <a:xfrm>
            <a:off x="457200" y="274638"/>
            <a:ext cx="8229600" cy="3154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ru-RU" sz="3200">
                <a:latin typeface="Arial"/>
                <a:ea typeface="Arial"/>
                <a:cs typeface="Arial"/>
                <a:sym typeface="Arial"/>
              </a:rPr>
              <a:t>Музыка устремлена в фантазию во всех своих элементах — звуковых, знаковых, терминологических — в детство. С его приоритетностью жить в сказке, видеть «живое» во всем.</a:t>
            </a:r>
            <a:endParaRPr b="1" sz="3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3"/>
          <p:cNvSpPr txBox="1"/>
          <p:nvPr>
            <p:ph idx="12" type="sldNum"/>
          </p:nvPr>
        </p:nvSpPr>
        <p:spPr>
          <a:xfrm>
            <a:off x="6660232" y="64928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93" name="Google Shape;93;p1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67744" y="3356992"/>
            <a:ext cx="4764627" cy="31745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lang="ru-RU" sz="32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Проблема</a:t>
            </a:r>
            <a:endParaRPr/>
          </a:p>
        </p:txBody>
      </p:sp>
      <p:sp>
        <p:nvSpPr>
          <p:cNvPr id="99" name="Google Shape;99;p14"/>
          <p:cNvSpPr txBox="1"/>
          <p:nvPr>
            <p:ph idx="1" type="body"/>
          </p:nvPr>
        </p:nvSpPr>
        <p:spPr>
          <a:xfrm>
            <a:off x="179512" y="1340768"/>
            <a:ext cx="8712968" cy="47853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 sz="2800"/>
              <a:t>	В современной музыкальной педагогике существует ряд проблем. Одна из них – однообразие процесса изучения и погружения в музыку. Даже процессы слушания и музицирования окрашены однообразностью, монотонностью, а музыкально - теоретический аспект и вовсе становится камнем преткновения для воспитанников. В дошкольной педагогике эта проблема выражена наиболее ярко. Основной вид деятельности дошкольников – игра, но, на практике оказывается, что «играть в музыку» в процессе обучения не получается.</a:t>
            </a:r>
            <a:endParaRPr b="1"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>
            <p:ph idx="1" type="body"/>
          </p:nvPr>
        </p:nvSpPr>
        <p:spPr>
          <a:xfrm>
            <a:off x="468313" y="476672"/>
            <a:ext cx="8229600" cy="3600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 sz="2800">
                <a:latin typeface="Arial"/>
                <a:ea typeface="Arial"/>
                <a:cs typeface="Arial"/>
                <a:sym typeface="Arial"/>
              </a:rPr>
              <a:t>Во многих детских садах внедряется практика по применению робототехники, образовательных конструкторов в деятельности дошкольников, что, на наш взгляд, позволит наиболее эффективно развивать творческий потенциал дошкольников. Эта тенденция не должна обходить стороной и музыкальные занятия.</a:t>
            </a:r>
            <a:endParaRPr b="1" i="1" sz="2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descr="C:\Users\samsung\Desktop\Новая папка\лего.jpg" id="107" name="Google Shape;107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60298" y="4149080"/>
            <a:ext cx="3251858" cy="2167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959"/>
              <a:buFont typeface="Calibri"/>
              <a:buNone/>
            </a:pPr>
            <a:r>
              <a:rPr lang="ru-RU" sz="3959">
                <a:solidFill>
                  <a:srgbClr val="0033CC"/>
                </a:solidFill>
              </a:rPr>
              <a:t>Самое сложное – объяснить детям структуру музыкальной «ткани»</a:t>
            </a:r>
            <a:endParaRPr/>
          </a:p>
        </p:txBody>
      </p:sp>
      <p:sp>
        <p:nvSpPr>
          <p:cNvPr id="113" name="Google Shape;113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r>
              <a:rPr lang="ru-RU" sz="2960"/>
              <a:t>	Этот материал является сложным даже для учащихся музыкальных школ и других учреждений дополнительного образования. В дошкольной музыкальной педагогике остро стоит проблема обучения детей пониманию именно «строения» музыкального произведения, и его анализу. Решить эту проблему нам поможет традиционный метод наглядности, но не в совсем обычной форме – мы будем конструировать музыку с помощью лего.</a:t>
            </a:r>
            <a:endParaRPr/>
          </a:p>
        </p:txBody>
      </p:sp>
      <p:sp>
        <p:nvSpPr>
          <p:cNvPr id="114" name="Google Shape;114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-RU"/>
              <a:t>Конструктор и музыка?</a:t>
            </a:r>
            <a:endParaRPr/>
          </a:p>
        </p:txBody>
      </p:sp>
      <p:sp>
        <p:nvSpPr>
          <p:cNvPr id="120" name="Google Shape;120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21" name="Google Shape;121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80"/>
              <a:buChar char="•"/>
            </a:pPr>
            <a:r>
              <a:rPr lang="ru-RU" sz="2480"/>
              <a:t>В силу своей универсальности ЛЕГО-конструктор является наиболее предпочтительным развивающим материалом, позволяющим разнообразить процесс обучения дошкольников.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Char char="•"/>
            </a:pPr>
            <a:r>
              <a:rPr lang="ru-RU" sz="2480"/>
              <a:t>Разнообразие образовательных конструкторов, их цветовой гаммы — способствует проявлению детского творчества и раскрывает творческий потенциал личности каждого дошкольника.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Char char="•"/>
            </a:pPr>
            <a:r>
              <a:rPr lang="ru-RU" sz="2480"/>
              <a:t>Внедрение в образовательный процесс лего – конструирования коснулось многих образовательных сфер. Лего – уникальный инструмент для импровизации в любых проявлениях. А где, как не в музыкальном творчестве, самое место импровизации?</a:t>
            </a:r>
            <a:endParaRPr/>
          </a:p>
          <a:p>
            <a:pPr indent="-185420" lvl="0" marL="342900" rtl="0" algn="l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t/>
            </a:r>
            <a:endParaRPr sz="248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959"/>
              <a:buFont typeface="Calibri"/>
              <a:buNone/>
            </a:pPr>
            <a:r>
              <a:rPr lang="ru-RU" sz="3959">
                <a:solidFill>
                  <a:srgbClr val="0033CC"/>
                </a:solidFill>
              </a:rPr>
              <a:t>Лего – конструирование в изучении основ музыкальной грамоты.</a:t>
            </a:r>
            <a:endParaRPr/>
          </a:p>
        </p:txBody>
      </p:sp>
      <p:sp>
        <p:nvSpPr>
          <p:cNvPr id="127" name="Google Shape;127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128" name="Google Shape;128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6800" y="1672431"/>
            <a:ext cx="7010400" cy="438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"/>
          <p:cNvSpPr txBox="1"/>
          <p:nvPr>
            <p:ph type="title"/>
          </p:nvPr>
        </p:nvSpPr>
        <p:spPr>
          <a:xfrm>
            <a:off x="457200" y="274638"/>
            <a:ext cx="8229600" cy="56026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2800"/>
              <a:buFont typeface="Calibri"/>
              <a:buNone/>
            </a:pPr>
            <a:r>
              <a:rPr b="1" lang="ru-RU" sz="2800">
                <a:solidFill>
                  <a:srgbClr val="0033CC"/>
                </a:solidFill>
              </a:rPr>
              <a:t>Использование конструктора лего для изучения характера музыки. </a:t>
            </a:r>
            <a:br>
              <a:rPr lang="ru-RU" sz="2800"/>
            </a:br>
            <a:r>
              <a:rPr lang="ru-RU" sz="2800"/>
              <a:t>Можно подсказать детям один способ визуализации на каждое музыкально – выразительное средство, а остальное они придумают сами. Например штрихи можно показать высотой отдельно взятых кирпичиков в стенах постройки. Лад – цветом постройки, динамику – размером и грандиозностью постройки.</a:t>
            </a:r>
            <a:endParaRPr b="1" sz="2800">
              <a:solidFill>
                <a:srgbClr val="0033CC"/>
              </a:solidFill>
            </a:endParaRPr>
          </a:p>
        </p:txBody>
      </p:sp>
      <p:sp>
        <p:nvSpPr>
          <p:cNvPr id="134" name="Google Shape;134;p19"/>
          <p:cNvSpPr txBox="1"/>
          <p:nvPr>
            <p:ph idx="12" type="sldNum"/>
          </p:nvPr>
        </p:nvSpPr>
        <p:spPr>
          <a:xfrm>
            <a:off x="6517781" y="630932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/>
          <p:nvPr>
            <p:ph idx="1" type="body"/>
          </p:nvPr>
        </p:nvSpPr>
        <p:spPr>
          <a:xfrm>
            <a:off x="395536" y="980728"/>
            <a:ext cx="8229600" cy="51125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3200"/>
              <a:buNone/>
            </a:pPr>
            <a:r>
              <a:rPr b="1" lang="ru-RU">
                <a:solidFill>
                  <a:srgbClr val="0033CC"/>
                </a:solidFill>
              </a:rPr>
              <a:t>	Использование конструктора лего для изучения простейших форм и простейших жанров музыки. </a:t>
            </a:r>
            <a:br>
              <a:rPr lang="ru-RU"/>
            </a:br>
            <a:r>
              <a:rPr lang="ru-RU"/>
              <a:t>Жанр и музыкальную форму очень удобно показать с помощью количества этажей в постройке, или количеством объектов постройки. Один из необычных вариантов продемонстрировать жанр – создать «функциональную» постройку: танк или площадь для марша, зал и сцену для вальсов и т.д.</a:t>
            </a:r>
            <a:endParaRPr/>
          </a:p>
        </p:txBody>
      </p:sp>
      <p:sp>
        <p:nvSpPr>
          <p:cNvPr id="140" name="Google Shape;140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46" name="Google Shape;146;p21"/>
          <p:cNvSpPr txBox="1"/>
          <p:nvPr>
            <p:ph idx="1" type="body"/>
          </p:nvPr>
        </p:nvSpPr>
        <p:spPr>
          <a:xfrm>
            <a:off x="457200" y="548680"/>
            <a:ext cx="8229600" cy="55774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-RU"/>
              <a:t>	</a:t>
            </a:r>
            <a:r>
              <a:rPr lang="ru-RU">
                <a:solidFill>
                  <a:srgbClr val="0033CC"/>
                </a:solidFill>
              </a:rPr>
              <a:t>Главная задача использования лего в слушании музыки – научить ребенка говорить о музыке. </a:t>
            </a:r>
            <a:r>
              <a:rPr lang="ru-RU"/>
              <a:t>Вслух давать характеристику музыкального образа. Начиная с самых первых упражнений ставим перед ребенком задачу – произнести ПРИЧИНУ, почему выбрана та или иная конструкция. С приобретенными навыками комбинируем задачи, но при изучении нового материала вновь оставляем один элемент.        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